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4" r:id="rId2"/>
    <p:sldId id="315" r:id="rId3"/>
    <p:sldId id="358" r:id="rId4"/>
    <p:sldId id="357" r:id="rId5"/>
    <p:sldId id="329" r:id="rId6"/>
    <p:sldId id="355" r:id="rId7"/>
    <p:sldId id="354" r:id="rId8"/>
    <p:sldId id="353" r:id="rId9"/>
    <p:sldId id="360" r:id="rId10"/>
    <p:sldId id="352" r:id="rId11"/>
    <p:sldId id="351" r:id="rId12"/>
    <p:sldId id="350" r:id="rId13"/>
    <p:sldId id="349" r:id="rId14"/>
    <p:sldId id="348" r:id="rId15"/>
    <p:sldId id="347" r:id="rId16"/>
    <p:sldId id="359" r:id="rId17"/>
    <p:sldId id="346" r:id="rId18"/>
    <p:sldId id="345" r:id="rId19"/>
    <p:sldId id="344" r:id="rId20"/>
    <p:sldId id="343" r:id="rId21"/>
    <p:sldId id="341" r:id="rId22"/>
    <p:sldId id="340" r:id="rId23"/>
    <p:sldId id="339" r:id="rId24"/>
    <p:sldId id="337" r:id="rId25"/>
    <p:sldId id="338" r:id="rId26"/>
    <p:sldId id="335" r:id="rId27"/>
    <p:sldId id="336" r:id="rId28"/>
    <p:sldId id="33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C9D2517-0740-416C-9D0E-D72A40A206C1}">
          <p14:sldIdLst>
            <p14:sldId id="314"/>
            <p14:sldId id="315"/>
            <p14:sldId id="358"/>
            <p14:sldId id="357"/>
            <p14:sldId id="329"/>
            <p14:sldId id="355"/>
            <p14:sldId id="354"/>
            <p14:sldId id="353"/>
            <p14:sldId id="360"/>
            <p14:sldId id="352"/>
            <p14:sldId id="351"/>
            <p14:sldId id="350"/>
            <p14:sldId id="349"/>
            <p14:sldId id="348"/>
            <p14:sldId id="347"/>
            <p14:sldId id="359"/>
            <p14:sldId id="346"/>
            <p14:sldId id="345"/>
            <p14:sldId id="344"/>
            <p14:sldId id="343"/>
            <p14:sldId id="341"/>
            <p14:sldId id="340"/>
            <p14:sldId id="339"/>
            <p14:sldId id="337"/>
            <p14:sldId id="338"/>
            <p14:sldId id="335"/>
            <p14:sldId id="336"/>
            <p14:sldId id="332"/>
          </p14:sldIdLst>
        </p14:section>
        <p14:section name="Untitled Section" id="{4D8588DE-449D-4A39-A714-44DDAD36F3F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9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79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3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89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9005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63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97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1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89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7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1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2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7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3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92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1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61CA1-5182-45AD-AC43-6F9C26CEF703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73C4B-119E-4BCA-B90A-F915A3617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14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lchetron.com/Paragonimus" TargetMode="External"/><Relationship Id="rId2" Type="http://schemas.openxmlformats.org/officeDocument/2006/relationships/hyperlink" Target="https://alchetron.com/Plagiorchiid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7497EC-6557-3B75-2471-77355203A4FE}"/>
              </a:ext>
            </a:extLst>
          </p:cNvPr>
          <p:cNvSpPr txBox="1"/>
          <p:nvPr/>
        </p:nvSpPr>
        <p:spPr>
          <a:xfrm>
            <a:off x="1295400" y="851693"/>
            <a:ext cx="6410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  </a:t>
            </a:r>
            <a:r>
              <a:rPr lang="en-US" sz="4400" b="1" dirty="0" err="1">
                <a:solidFill>
                  <a:schemeClr val="bg1"/>
                </a:solidFill>
              </a:rPr>
              <a:t>Paragonimdae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537EB-29AB-978E-ADEE-FF3B321D5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917" t="27229" r="70521" b="51666"/>
          <a:stretch/>
        </p:blipFill>
        <p:spPr>
          <a:xfrm>
            <a:off x="6710511" y="2476955"/>
            <a:ext cx="4357539" cy="312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EBBD6-D6A8-FBE9-FC61-46E562C067F1}"/>
              </a:ext>
            </a:extLst>
          </p:cNvPr>
          <p:cNvSpPr txBox="1"/>
          <p:nvPr/>
        </p:nvSpPr>
        <p:spPr>
          <a:xfrm>
            <a:off x="1003179" y="4694664"/>
            <a:ext cx="4539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r>
              <a:rPr lang="en-US" b="1" dirty="0">
                <a:solidFill>
                  <a:schemeClr val="bg1"/>
                </a:solidFill>
              </a:rPr>
              <a:t>Dr. Alaa </a:t>
            </a:r>
            <a:r>
              <a:rPr lang="en-US" b="1" dirty="0" err="1">
                <a:solidFill>
                  <a:schemeClr val="bg1"/>
                </a:solidFill>
              </a:rPr>
              <a:t>Alsandaqchi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Department of Veterinary Parasitology</a:t>
            </a:r>
          </a:p>
          <a:p>
            <a:r>
              <a:rPr lang="en-US" b="1" dirty="0">
                <a:solidFill>
                  <a:schemeClr val="bg1"/>
                </a:solidFill>
              </a:rPr>
              <a:t>College of Veterinary Medicine</a:t>
            </a:r>
          </a:p>
          <a:p>
            <a:r>
              <a:rPr lang="en-US" b="1" dirty="0">
                <a:solidFill>
                  <a:schemeClr val="bg1"/>
                </a:solidFill>
              </a:rPr>
              <a:t>University of </a:t>
            </a:r>
            <a:r>
              <a:rPr lang="en-US" b="1" dirty="0" err="1">
                <a:solidFill>
                  <a:schemeClr val="bg1"/>
                </a:solidFill>
              </a:rPr>
              <a:t>Basrah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760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513C5D-D2B3-EC5B-E70F-A0565FB7B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4" t="15579" r="15447" b="16351"/>
          <a:stretch/>
        </p:blipFill>
        <p:spPr>
          <a:xfrm>
            <a:off x="1273773" y="728330"/>
            <a:ext cx="9644454" cy="5401340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C42AE324-3876-E93C-A459-B2745FC6B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753" t="30594" r="22735" b="30278"/>
          <a:stretch/>
        </p:blipFill>
        <p:spPr>
          <a:xfrm>
            <a:off x="7075384" y="1824808"/>
            <a:ext cx="2174114" cy="1518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3977DD-64F7-C4A1-F77B-A6D81017C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61" t="35125" r="54855" b="35372"/>
          <a:stretch/>
        </p:blipFill>
        <p:spPr>
          <a:xfrm>
            <a:off x="5261513" y="3933825"/>
            <a:ext cx="1848452" cy="1247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DB53B7-9D7C-B9BA-5367-F748F491BEAE}"/>
              </a:ext>
            </a:extLst>
          </p:cNvPr>
          <p:cNvSpPr txBox="1"/>
          <p:nvPr/>
        </p:nvSpPr>
        <p:spPr>
          <a:xfrm>
            <a:off x="7438541" y="2836272"/>
            <a:ext cx="276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cercariae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9F5D4-1384-8EE0-2E74-9D01EBF34EA3}"/>
              </a:ext>
            </a:extLst>
          </p:cNvPr>
          <p:cNvSpPr txBox="1"/>
          <p:nvPr/>
        </p:nvSpPr>
        <p:spPr>
          <a:xfrm>
            <a:off x="5434013" y="4845605"/>
            <a:ext cx="2174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</a:rPr>
              <a:t>metacercariae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69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E15F58-D808-41AE-EE0F-8B63FE856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06" t="14737" r="15763" b="23789"/>
          <a:stretch/>
        </p:blipFill>
        <p:spPr>
          <a:xfrm>
            <a:off x="1268930" y="1078030"/>
            <a:ext cx="9654139" cy="48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61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C16CAF-F4B6-AFCD-62AB-9E7F8E45A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00" t="14755" r="16338" b="24552"/>
          <a:stretch/>
        </p:blipFill>
        <p:spPr>
          <a:xfrm>
            <a:off x="1429338" y="1022684"/>
            <a:ext cx="9524211" cy="4812631"/>
          </a:xfrm>
        </p:spPr>
      </p:pic>
    </p:spTree>
    <p:extLst>
      <p:ext uri="{BB962C8B-B14F-4D97-AF65-F5344CB8AC3E}">
        <p14:creationId xmlns:p14="http://schemas.microsoft.com/office/powerpoint/2010/main" val="300468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F81A56-033B-6618-34AD-EFDA3F445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63" t="14877" r="15684" b="15649"/>
          <a:stretch/>
        </p:blipFill>
        <p:spPr>
          <a:xfrm>
            <a:off x="1318661" y="577516"/>
            <a:ext cx="10091767" cy="56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49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15601E-0E8B-3DE6-5099-2EE792362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4" t="15720" r="16237" b="15228"/>
          <a:stretch/>
        </p:blipFill>
        <p:spPr>
          <a:xfrm>
            <a:off x="1434164" y="789270"/>
            <a:ext cx="9702265" cy="55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29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FFA8EC-EF0D-CE6B-6EAD-4B119E2F8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8" t="15158" r="16000" b="15930"/>
          <a:stretch/>
        </p:blipFill>
        <p:spPr>
          <a:xfrm>
            <a:off x="1453415" y="704487"/>
            <a:ext cx="9798518" cy="558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52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FC79FF-83B9-285B-81E3-E241BF22E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646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4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CAE72C-0161-C6AE-4144-66851E1EB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5" t="15720" r="15921" b="15649"/>
          <a:stretch/>
        </p:blipFill>
        <p:spPr>
          <a:xfrm>
            <a:off x="1523782" y="541535"/>
            <a:ext cx="9660774" cy="55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25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169169-BCE7-18C0-6D4B-60E67F3B3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05" t="15577" r="16158" b="15790"/>
          <a:stretch/>
        </p:blipFill>
        <p:spPr>
          <a:xfrm>
            <a:off x="1232034" y="211757"/>
            <a:ext cx="10177092" cy="580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87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06638C-7191-530F-ACF5-A02C8B579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42" t="14878" r="16474" b="15508"/>
          <a:stretch/>
        </p:blipFill>
        <p:spPr>
          <a:xfrm>
            <a:off x="1350718" y="808522"/>
            <a:ext cx="9314074" cy="542864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232E412-F5FF-3148-D9AA-1BA7AD8E6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27222" r="14932" b="21389"/>
          <a:stretch/>
        </p:blipFill>
        <p:spPr bwMode="auto">
          <a:xfrm>
            <a:off x="7600950" y="1056759"/>
            <a:ext cx="2951460" cy="158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BAEED-10E0-3BA2-28BD-40A80ED091A1}"/>
              </a:ext>
            </a:extLst>
          </p:cNvPr>
          <p:cNvSpPr txBox="1"/>
          <p:nvPr/>
        </p:nvSpPr>
        <p:spPr>
          <a:xfrm>
            <a:off x="7668221" y="2639426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 err="1">
                <a:solidFill>
                  <a:schemeClr val="bg1"/>
                </a:solidFill>
                <a:effectLst/>
                <a:latin typeface="Montserrat" panose="020B0604020202020204" pitchFamily="2" charset="0"/>
              </a:rPr>
              <a:t>Semisulcospira</a:t>
            </a:r>
            <a:r>
              <a:rPr lang="en-US" b="0" i="1" dirty="0">
                <a:solidFill>
                  <a:schemeClr val="bg1"/>
                </a:solidFill>
                <a:effectLst/>
                <a:latin typeface="Montserrat" panose="020B0604020202020204" pitchFamily="2" charset="0"/>
              </a:rPr>
              <a:t>  snail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59D84-F146-24B8-064E-E3A9C61DBD43}"/>
              </a:ext>
            </a:extLst>
          </p:cNvPr>
          <p:cNvSpPr txBox="1"/>
          <p:nvPr/>
        </p:nvSpPr>
        <p:spPr>
          <a:xfrm>
            <a:off x="2568576" y="1521513"/>
            <a:ext cx="6105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anose="020B0604020202020204" pitchFamily="2" charset="0"/>
              </a:rPr>
              <a:t>(Intermediate 1)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73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9F48D96-B4FC-A513-BA18-E021E3088A1E}"/>
              </a:ext>
            </a:extLst>
          </p:cNvPr>
          <p:cNvSpPr txBox="1"/>
          <p:nvPr/>
        </p:nvSpPr>
        <p:spPr>
          <a:xfrm>
            <a:off x="605164" y="184518"/>
            <a:ext cx="113578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Taxonomic Consideration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Kingdom: Animalia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Phylum: Platyhelminthes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   Class: Trematoda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        Order: </a:t>
            </a:r>
            <a:r>
              <a:rPr lang="en-US" sz="3200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Plagiorchiida</a:t>
            </a:r>
            <a:endParaRPr lang="en-US" sz="3200" dirty="0">
              <a:solidFill>
                <a:schemeClr val="bg1"/>
              </a:solidFill>
            </a:endParaRPr>
          </a:p>
          <a:p>
            <a:pPr algn="l"/>
            <a:r>
              <a:rPr lang="en-US" sz="3200" dirty="0">
                <a:solidFill>
                  <a:schemeClr val="bg1"/>
                </a:solidFill>
              </a:rPr>
              <a:t>                 Family:  </a:t>
            </a:r>
            <a:r>
              <a:rPr lang="en-US" sz="3200" dirty="0" err="1">
                <a:solidFill>
                  <a:schemeClr val="bg1"/>
                </a:solidFill>
              </a:rPr>
              <a:t>Troglotrematidae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                    Genus: </a:t>
            </a:r>
            <a:r>
              <a:rPr lang="en-US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Paragonimus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                         Species : </a:t>
            </a:r>
            <a:r>
              <a:rPr lang="en-US" sz="3200" u="sng" dirty="0">
                <a:solidFill>
                  <a:schemeClr val="bg1"/>
                </a:solidFill>
              </a:rPr>
              <a:t>westermani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kellicotti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b="0" i="0" dirty="0">
              <a:solidFill>
                <a:srgbClr val="727475"/>
              </a:solidFill>
              <a:effectLst/>
              <a:latin typeface="Montserrat" panose="00000500000000000000" pitchFamily="2" charset="0"/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87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2BB639-2FE4-7D1B-AFC7-8DDA39D2B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9" t="15860" r="16157" b="15789"/>
          <a:stretch/>
        </p:blipFill>
        <p:spPr>
          <a:xfrm>
            <a:off x="1025590" y="713934"/>
            <a:ext cx="9740767" cy="55159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5E15D6-E95E-612E-2D89-1956F2ECC1FE}"/>
              </a:ext>
            </a:extLst>
          </p:cNvPr>
          <p:cNvSpPr txBox="1"/>
          <p:nvPr/>
        </p:nvSpPr>
        <p:spPr>
          <a:xfrm>
            <a:off x="1985962" y="1549446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Montserrat" panose="020B0604020202020204" pitchFamily="2" charset="0"/>
              </a:rPr>
              <a:t>(Intermediate 2)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F261E-39F3-A972-3720-9B08A7E779E4}"/>
              </a:ext>
            </a:extLst>
          </p:cNvPr>
          <p:cNvSpPr txBox="1"/>
          <p:nvPr/>
        </p:nvSpPr>
        <p:spPr>
          <a:xfrm>
            <a:off x="2506340" y="5398930"/>
            <a:ext cx="6102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crustaceans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22152-AC0C-71B2-FD98-E585C36C5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72" t="39260" r="40378" b="24704"/>
          <a:stretch/>
        </p:blipFill>
        <p:spPr>
          <a:xfrm>
            <a:off x="3987091" y="3657938"/>
            <a:ext cx="2421056" cy="174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Shrimp Pattern PNG Images For Free Download - Pngtree">
            <a:extLst>
              <a:ext uri="{FF2B5EF4-FFF2-40B4-BE49-F238E27FC236}">
                <a16:creationId xmlns:a16="http://schemas.microsoft.com/office/drawing/2014/main" id="{20EFB983-1A7E-F9EA-EE79-AC66EFFF7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913" y="3657938"/>
            <a:ext cx="2640855" cy="175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454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3240E-4E76-8776-2A72-D37EFED4E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5" t="16421" r="16475" b="15087"/>
          <a:stretch/>
        </p:blipFill>
        <p:spPr>
          <a:xfrm>
            <a:off x="839134" y="664143"/>
            <a:ext cx="10145345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11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2655F0-5222-2054-AF29-AC718E767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90" t="16702" r="20184" b="21264"/>
          <a:stretch/>
        </p:blipFill>
        <p:spPr>
          <a:xfrm>
            <a:off x="1315264" y="676755"/>
            <a:ext cx="9715287" cy="569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68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3E1BBD-CFE0-0D67-1704-41A08127B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7" t="16666" r="16779" b="47084"/>
          <a:stretch/>
        </p:blipFill>
        <p:spPr>
          <a:xfrm>
            <a:off x="1924050" y="1924049"/>
            <a:ext cx="805083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19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F5689B-8F49-9D2E-FC16-AE02A1484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6" t="16111" r="16172" b="16111"/>
          <a:stretch/>
        </p:blipFill>
        <p:spPr>
          <a:xfrm>
            <a:off x="1076325" y="476250"/>
            <a:ext cx="10262173" cy="57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11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C94450-7420-A5E3-2CAC-F6D55B36B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0" t="16665" r="16718" b="15834"/>
          <a:stretch/>
        </p:blipFill>
        <p:spPr>
          <a:xfrm>
            <a:off x="1178983" y="273926"/>
            <a:ext cx="10012892" cy="6214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65F7AF-3AD0-CD27-0276-BC504809D0E7}"/>
              </a:ext>
            </a:extLst>
          </p:cNvPr>
          <p:cNvSpPr txBox="1"/>
          <p:nvPr/>
        </p:nvSpPr>
        <p:spPr>
          <a:xfrm>
            <a:off x="1495425" y="3028890"/>
            <a:ext cx="441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3. Snail control</a:t>
            </a:r>
          </a:p>
        </p:txBody>
      </p:sp>
    </p:spTree>
    <p:extLst>
      <p:ext uri="{BB962C8B-B14F-4D97-AF65-F5344CB8AC3E}">
        <p14:creationId xmlns:p14="http://schemas.microsoft.com/office/powerpoint/2010/main" val="894055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F30B3-2247-65E5-2DC1-F94810043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092" t="15973" r="15548" b="15555"/>
          <a:stretch/>
        </p:blipFill>
        <p:spPr>
          <a:xfrm>
            <a:off x="1275019" y="847724"/>
            <a:ext cx="9450131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73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8DA48E-6A70-977C-B0A8-EE8A5DD40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329" t="16112" r="16093" b="15833"/>
          <a:stretch/>
        </p:blipFill>
        <p:spPr>
          <a:xfrm>
            <a:off x="1015481" y="408859"/>
            <a:ext cx="10443093" cy="59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79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83CD0B-DFCC-736A-E9DE-BCA675B67CA0}"/>
              </a:ext>
            </a:extLst>
          </p:cNvPr>
          <p:cNvSpPr txBox="1"/>
          <p:nvPr/>
        </p:nvSpPr>
        <p:spPr>
          <a:xfrm>
            <a:off x="1391519" y="5948860"/>
            <a:ext cx="6102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Coffee Bean Shape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3C6829-F78F-ED20-D7E9-79DD49C40256}"/>
              </a:ext>
            </a:extLst>
          </p:cNvPr>
          <p:cNvSpPr txBox="1"/>
          <p:nvPr/>
        </p:nvSpPr>
        <p:spPr>
          <a:xfrm>
            <a:off x="1543919" y="538660"/>
            <a:ext cx="6102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Paragonimus westermani</a:t>
            </a:r>
            <a:endParaRPr lang="en-US" sz="2400" b="1" dirty="0"/>
          </a:p>
        </p:txBody>
      </p:sp>
      <p:pic>
        <p:nvPicPr>
          <p:cNvPr id="5" name="Paragonimus westermani _ Lung fluke _ Paragonimiasis _ Morphology, Life Cycle, Diagnosis &amp; Treatment (1)">
            <a:hlinkClick r:id="" action="ppaction://media"/>
            <a:extLst>
              <a:ext uri="{FF2B5EF4-FFF2-40B4-BE49-F238E27FC236}">
                <a16:creationId xmlns:a16="http://schemas.microsoft.com/office/drawing/2014/main" id="{C6C7AE65-8AEB-4F48-953A-CE2437C22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8350" y="1143000"/>
            <a:ext cx="6296025" cy="4572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AFC7CE-5423-27AF-04EC-73E7DAD9350A}"/>
              </a:ext>
            </a:extLst>
          </p:cNvPr>
          <p:cNvCxnSpPr/>
          <p:nvPr/>
        </p:nvCxnSpPr>
        <p:spPr>
          <a:xfrm flipH="1">
            <a:off x="4432300" y="6756400"/>
            <a:ext cx="104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BACFAA9-D37E-A57B-C86D-50373696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26" y="1143000"/>
            <a:ext cx="32004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0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204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995ECA-33EC-D038-DF32-25FD504DB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9" t="14586" r="16079" b="15088"/>
          <a:stretch/>
        </p:blipFill>
        <p:spPr>
          <a:xfrm>
            <a:off x="1485499" y="748956"/>
            <a:ext cx="9221002" cy="536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80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995171-880D-8C98-BB58-1B3CD3070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3" t="16421" r="15921" b="24912"/>
          <a:stretch/>
        </p:blipFill>
        <p:spPr>
          <a:xfrm>
            <a:off x="1076280" y="1051560"/>
            <a:ext cx="9771392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71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ragonimus spp life cycle">
            <a:hlinkClick r:id="" action="ppaction://media"/>
            <a:extLst>
              <a:ext uri="{FF2B5EF4-FFF2-40B4-BE49-F238E27FC236}">
                <a16:creationId xmlns:a16="http://schemas.microsoft.com/office/drawing/2014/main" id="{ACD8BBB3-2BBE-3B89-E9EB-01988E014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2" y="1171574"/>
            <a:ext cx="8554202" cy="50053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1D0920-C6DF-CDB6-591B-27E776FEE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171574"/>
            <a:ext cx="1364129" cy="139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755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EA4FC-2174-B11B-B293-3B2CB0323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21" t="15579" r="16394" b="15509"/>
          <a:stretch/>
        </p:blipFill>
        <p:spPr>
          <a:xfrm>
            <a:off x="1376412" y="1010652"/>
            <a:ext cx="9134375" cy="52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82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69DDE9-6AF2-A052-C835-44B71E261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3" t="15579" r="16869" b="17193"/>
          <a:stretch/>
        </p:blipFill>
        <p:spPr>
          <a:xfrm>
            <a:off x="1559292" y="710056"/>
            <a:ext cx="9538635" cy="53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65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D06DAE-B614-E25B-F8C3-8CE34C93E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1" t="15298" r="16395" b="13123"/>
          <a:stretch/>
        </p:blipFill>
        <p:spPr>
          <a:xfrm>
            <a:off x="1424539" y="991403"/>
            <a:ext cx="9846645" cy="539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02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3AD4EC-6E64-7F7F-A19F-AFF5F619ED78}"/>
              </a:ext>
            </a:extLst>
          </p:cNvPr>
          <p:cNvSpPr txBox="1"/>
          <p:nvPr/>
        </p:nvSpPr>
        <p:spPr>
          <a:xfrm>
            <a:off x="711200" y="638175"/>
            <a:ext cx="276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Egg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C4CC33-388F-E9DA-C23F-668D6D9FD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7" t="22593" r="40833" b="32593"/>
          <a:stretch/>
        </p:blipFill>
        <p:spPr>
          <a:xfrm>
            <a:off x="6153150" y="1533525"/>
            <a:ext cx="4775200" cy="307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25162E-9A12-64C4-CF72-F66C1C2A2653}"/>
              </a:ext>
            </a:extLst>
          </p:cNvPr>
          <p:cNvSpPr txBox="1"/>
          <p:nvPr/>
        </p:nvSpPr>
        <p:spPr>
          <a:xfrm>
            <a:off x="10306050" y="2242681"/>
            <a:ext cx="276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operculum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3EB703-A7BB-C422-79C3-F8D76F242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3" t="22405" r="40937" b="31593"/>
          <a:stretch/>
        </p:blipFill>
        <p:spPr>
          <a:xfrm>
            <a:off x="882650" y="1533525"/>
            <a:ext cx="5181600" cy="3073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E6CEC5-FFC5-4F6B-D1EE-8D7D8250252F}"/>
              </a:ext>
            </a:extLst>
          </p:cNvPr>
          <p:cNvSpPr txBox="1"/>
          <p:nvPr/>
        </p:nvSpPr>
        <p:spPr>
          <a:xfrm>
            <a:off x="1022350" y="5001309"/>
            <a:ext cx="96710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Google Sans"/>
              </a:rPr>
              <a:t>Operculum = A cap from which worms hatch from the egg. Usually a term specific for Trematodes.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120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3163</TotalTime>
  <Words>92</Words>
  <Application>Microsoft Office PowerPoint</Application>
  <PresentationFormat>Widescreen</PresentationFormat>
  <Paragraphs>27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Google Sans</vt:lpstr>
      <vt:lpstr>Montserrat</vt:lpstr>
      <vt:lpstr>Tw Cen MT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Naruto</dc:creator>
  <cp:lastModifiedBy>Naruto</cp:lastModifiedBy>
  <cp:revision>94</cp:revision>
  <dcterms:created xsi:type="dcterms:W3CDTF">2023-03-31T20:51:51Z</dcterms:created>
  <dcterms:modified xsi:type="dcterms:W3CDTF">2024-11-19T15:53:21Z</dcterms:modified>
</cp:coreProperties>
</file>